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maker.pl/polecane-przepisy/czym-sie-roznia-ptysie-do-ekler%C3%B3w" TargetMode="External"/><Relationship Id="rId3" Type="http://schemas.openxmlformats.org/officeDocument/2006/relationships/hyperlink" Target="https://beszamel.se.pl/ptysie-i-eklerki/jak-zrobic-ciasto-ptysiowe-jak-upiec-ptysie-albo-eklerki,1114/" TargetMode="External"/><Relationship Id="rId7" Type="http://schemas.openxmlformats.org/officeDocument/2006/relationships/hyperlink" Target="http://kucharzyk244.blogspot.com/2011/04/ciasta-patrzone.html" TargetMode="External"/><Relationship Id="rId2" Type="http://schemas.openxmlformats.org/officeDocument/2006/relationships/hyperlink" Target="https://magazyn-kuchnia.pl/magazyn-kuchnia/56,123978,12777148,podstawowe-ciasto-ptysiowe,,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uchnialidla.pl/przepisy?q=ptysiowe" TargetMode="External"/><Relationship Id="rId5" Type="http://schemas.openxmlformats.org/officeDocument/2006/relationships/hyperlink" Target="https://www.mojewypieki.com/przepis/karpatka" TargetMode="External"/><Relationship Id="rId4" Type="http://schemas.openxmlformats.org/officeDocument/2006/relationships/hyperlink" Target="http://www.mamz.pl/almanach/skrypty/1.techciastkarska/7.htm" TargetMode="External"/><Relationship Id="rId9" Type="http://schemas.openxmlformats.org/officeDocument/2006/relationships/hyperlink" Target="https://smaker.pl/newsy-co-mozna-zrobic-z-ciasta-parzonego,1901014,a,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AAA0EA-4CC5-430C-9154-5FB793AAF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141" y="136525"/>
            <a:ext cx="10318418" cy="3023038"/>
          </a:xfrm>
        </p:spPr>
        <p:txBody>
          <a:bodyPr/>
          <a:lstStyle/>
          <a:p>
            <a:r>
              <a:rPr lang="pl-PL" sz="4000" dirty="0"/>
              <a:t>Ciasto parzone </a:t>
            </a:r>
            <a:br>
              <a:rPr lang="pl-PL" sz="4000" dirty="0"/>
            </a:br>
            <a:r>
              <a:rPr lang="pl-PL" sz="4000" dirty="0"/>
              <a:t>asortyment wypieków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F6E9537A-3EE3-4BB1-A488-CE97BD15A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78" y="2265296"/>
            <a:ext cx="6612835" cy="4404252"/>
          </a:xfrm>
          <a:prstGeom prst="rect">
            <a:avLst/>
          </a:prstGeom>
        </p:spPr>
      </p:pic>
      <p:pic>
        <p:nvPicPr>
          <p:cNvPr id="5" name="Picture 2" descr="EOG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469" y="361202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743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701D89D-6E89-40AA-A489-244E4883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89824"/>
          </a:xfrm>
        </p:spPr>
        <p:txBody>
          <a:bodyPr/>
          <a:lstStyle/>
          <a:p>
            <a:r>
              <a:rPr lang="pl-PL" dirty="0"/>
              <a:t>Źródła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A0DAAAA-3A45-455E-ABBA-6B33B483F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72209"/>
            <a:ext cx="10178322" cy="4607383"/>
          </a:xfrm>
        </p:spPr>
        <p:txBody>
          <a:bodyPr>
            <a:normAutofit fontScale="92500" lnSpcReduction="20000"/>
          </a:bodyPr>
          <a:lstStyle/>
          <a:p>
            <a:r>
              <a:rPr lang="pl-PL" sz="2400" dirty="0">
                <a:hlinkClick r:id="rId2"/>
              </a:rPr>
              <a:t>https://magazyn-kuchnia.pl/magazyn-kuchnia/56,123978,12777148,podstawowe-ciasto-ptysiowe,,1.html</a:t>
            </a:r>
            <a:endParaRPr lang="pl-PL" sz="2400" dirty="0"/>
          </a:p>
          <a:p>
            <a:r>
              <a:rPr lang="pl-PL" sz="2400" dirty="0">
                <a:hlinkClick r:id="rId3"/>
              </a:rPr>
              <a:t>https://beszamel.se.pl/ptysie-i-eklerki/jak-zrobic-ciasto-ptysiowe-jak-upiec-ptysie-albo-eklerki,1114/</a:t>
            </a:r>
            <a:endParaRPr lang="pl-PL" sz="2400" dirty="0"/>
          </a:p>
          <a:p>
            <a:r>
              <a:rPr lang="pl-PL" sz="2400" dirty="0">
                <a:hlinkClick r:id="rId4"/>
              </a:rPr>
              <a:t>http://www.mamz.pl/almanach/skrypty/1.techciastkarska/7.htm</a:t>
            </a:r>
            <a:endParaRPr lang="pl-PL" sz="2400" dirty="0"/>
          </a:p>
          <a:p>
            <a:r>
              <a:rPr lang="pl-PL" sz="2400" dirty="0">
                <a:hlinkClick r:id="rId5"/>
              </a:rPr>
              <a:t>https://www.mojewypieki.com/przepis/karpatka</a:t>
            </a:r>
            <a:endParaRPr lang="pl-PL" sz="2400" dirty="0"/>
          </a:p>
          <a:p>
            <a:r>
              <a:rPr lang="pl-PL" sz="2400" dirty="0">
                <a:hlinkClick r:id="rId6"/>
              </a:rPr>
              <a:t>https://kuchnialidla.pl/przepisy?q=ptysiowe</a:t>
            </a:r>
            <a:endParaRPr lang="pl-PL" sz="2400" dirty="0"/>
          </a:p>
          <a:p>
            <a:r>
              <a:rPr lang="pl-PL" sz="2400" dirty="0"/>
              <a:t>Magdalena Kaźmierczak Technologie produkcji cukierniczej </a:t>
            </a:r>
          </a:p>
          <a:p>
            <a:r>
              <a:rPr lang="pl-PL" sz="2400" dirty="0"/>
              <a:t>Magdalena Kaźmierczak Pracownia produkcji cukierniczej </a:t>
            </a:r>
            <a:endParaRPr lang="pl-PL" sz="2400" dirty="0" smtClean="0"/>
          </a:p>
          <a:p>
            <a:r>
              <a:rPr lang="pl-PL" sz="2400" dirty="0" smtClean="0">
                <a:hlinkClick r:id="rId7"/>
              </a:rPr>
              <a:t>http://</a:t>
            </a:r>
            <a:r>
              <a:rPr lang="pl-PL" sz="2400" dirty="0" smtClean="0">
                <a:hlinkClick r:id="rId7"/>
              </a:rPr>
              <a:t>kucharzyk244.blogspot.com/2011/04/</a:t>
            </a:r>
            <a:r>
              <a:rPr lang="pl-PL" sz="2400" dirty="0" err="1" smtClean="0">
                <a:hlinkClick r:id="rId7"/>
              </a:rPr>
              <a:t>ciasta-patrzone.html</a:t>
            </a:r>
            <a:endParaRPr lang="pl-PL" sz="2400" dirty="0" smtClean="0"/>
          </a:p>
          <a:p>
            <a:r>
              <a:rPr lang="pl-PL" sz="2400" dirty="0" smtClean="0">
                <a:hlinkClick r:id="rId8"/>
              </a:rPr>
              <a:t>https://</a:t>
            </a:r>
            <a:r>
              <a:rPr lang="pl-PL" sz="2400" dirty="0" smtClean="0">
                <a:hlinkClick r:id="rId8"/>
              </a:rPr>
              <a:t>smaker.pl/polecane-przepisy/czym-sie-roznia-ptysie-do-ekler%C3%B3w</a:t>
            </a:r>
            <a:endParaRPr lang="pl-PL" sz="2400" dirty="0" smtClean="0"/>
          </a:p>
          <a:p>
            <a:r>
              <a:rPr lang="pl-PL" sz="2400" smtClean="0">
                <a:hlinkClick r:id="rId9"/>
              </a:rPr>
              <a:t>https://smaker.pl/newsy-co-mozna-zrobic-z-ciasta-parzonego,1901014,a</a:t>
            </a:r>
            <a:r>
              <a:rPr lang="pl-PL" sz="2400" smtClean="0">
                <a:hlinkClick r:id="rId9"/>
              </a:rPr>
              <a:t>,.</a:t>
            </a:r>
            <a:r>
              <a:rPr lang="pl-PL" sz="2400" smtClean="0">
                <a:hlinkClick r:id="rId9"/>
              </a:rPr>
              <a:t>html</a:t>
            </a:r>
            <a:endParaRPr lang="pl-PL" sz="2400" smtClean="0"/>
          </a:p>
          <a:p>
            <a:endParaRPr lang="pl-PL" sz="2400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8240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6B66C4A-D373-4DF3-B090-B633A4B67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42832"/>
          </a:xfrm>
        </p:spPr>
        <p:txBody>
          <a:bodyPr/>
          <a:lstStyle/>
          <a:p>
            <a:r>
              <a:rPr lang="pl-PL" dirty="0"/>
              <a:t>Ewaluacja części I teoretycznej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FFD39A2C-F798-47C7-8158-2547B3FAC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216567"/>
              </p:ext>
            </p:extLst>
          </p:nvPr>
        </p:nvGraphicFramePr>
        <p:xfrm>
          <a:off x="1250950" y="1484243"/>
          <a:ext cx="10179048" cy="4921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762">
                  <a:extLst>
                    <a:ext uri="{9D8B030D-6E8A-4147-A177-3AD203B41FA5}">
                      <a16:colId xmlns:a16="http://schemas.microsoft.com/office/drawing/2014/main" xmlns="" val="1807226698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xmlns="" val="602389034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xmlns="" val="2391442256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xmlns="" val="3390144586"/>
                    </a:ext>
                  </a:extLst>
                </a:gridCol>
              </a:tblGrid>
              <a:tr h="443008">
                <a:tc>
                  <a:txBody>
                    <a:bodyPr/>
                    <a:lstStyle/>
                    <a:p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9435986"/>
                  </a:ext>
                </a:extLst>
              </a:tr>
              <a:tr h="2730871">
                <a:tc>
                  <a:txBody>
                    <a:bodyPr/>
                    <a:lstStyle/>
                    <a:p>
                      <a:r>
                        <a:rPr lang="pl-PL" dirty="0"/>
                        <a:t>Zawartość merytoryczna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Temat potraktowany bardzo ogólnikowo,</a:t>
                      </a:r>
                    </a:p>
                    <a:p>
                      <a:r>
                        <a:rPr lang="pl-PL" dirty="0"/>
                        <a:t>Nie wszystkie zagadnienia zostały poruszone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zgodnie z tematem, zostały wykorzystane linki w opracowaniu tematu, pojawiają się drobne błędy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została napisana bardzo dobrze, uczniowie odnieśli się do proponowanych </a:t>
                      </a:r>
                      <a:r>
                        <a:rPr lang="pl-PL"/>
                        <a:t>źródeł i dodali </a:t>
                      </a:r>
                      <a:r>
                        <a:rPr lang="pl-PL" dirty="0"/>
                        <a:t>swoje. </a:t>
                      </a:r>
                    </a:p>
                    <a:p>
                      <a:r>
                        <a:rPr lang="pl-PL" dirty="0"/>
                        <a:t>Wszystkie zagadnienie zostały bardzo dobrze opracowane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8191316"/>
                  </a:ext>
                </a:extLst>
              </a:tr>
              <a:tr h="1747758">
                <a:tc>
                  <a:txBody>
                    <a:bodyPr/>
                    <a:lstStyle/>
                    <a:p>
                      <a:r>
                        <a:rPr lang="pl-PL" dirty="0"/>
                        <a:t>Estetyka wykonanego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Projekt graficznie bardzo słaby, czcionka mało czytelna, brak zdjęć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wyraźnie, czytelnie, mało zdjęć, mało grafiki </a:t>
                      </a:r>
                      <a:r>
                        <a:rPr lang="pl-PL" dirty="0" err="1"/>
                        <a:t>SmartArt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bardzo dobrze, czytelna zrozumiała, dużo zdjęć, ładne zastawanie grafiki Smart 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417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6357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6EE8670-7F20-4039-81BE-0C37257F4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2589"/>
          </a:xfrm>
        </p:spPr>
        <p:txBody>
          <a:bodyPr/>
          <a:lstStyle/>
          <a:p>
            <a:r>
              <a:rPr lang="pl-PL" dirty="0"/>
              <a:t>Ewaluacja części II teoretycznej 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xmlns="" id="{84EEF6C4-D0E9-41FF-ADF3-52B7134142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6965982"/>
              </p:ext>
            </p:extLst>
          </p:nvPr>
        </p:nvGraphicFramePr>
        <p:xfrm>
          <a:off x="1250950" y="1577009"/>
          <a:ext cx="10179048" cy="4280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762">
                  <a:extLst>
                    <a:ext uri="{9D8B030D-6E8A-4147-A177-3AD203B41FA5}">
                      <a16:colId xmlns:a16="http://schemas.microsoft.com/office/drawing/2014/main" xmlns="" val="2905908970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xmlns="" val="2361807919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xmlns="" val="1261933645"/>
                    </a:ext>
                  </a:extLst>
                </a:gridCol>
                <a:gridCol w="2544762">
                  <a:extLst>
                    <a:ext uri="{9D8B030D-6E8A-4147-A177-3AD203B41FA5}">
                      <a16:colId xmlns:a16="http://schemas.microsoft.com/office/drawing/2014/main" xmlns="" val="862835351"/>
                    </a:ext>
                  </a:extLst>
                </a:gridCol>
              </a:tblGrid>
              <a:tr h="444462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6807374"/>
                  </a:ext>
                </a:extLst>
              </a:tr>
              <a:tr h="2739835">
                <a:tc>
                  <a:txBody>
                    <a:bodyPr/>
                    <a:lstStyle/>
                    <a:p>
                      <a:r>
                        <a:rPr lang="pl-PL" dirty="0"/>
                        <a:t>Wykonanie  ćwiczenia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przygotowane 1 ciasto, sprzęt potrzebny do realizacji ćwiczenie nie został przygotowany. w wykonaniu ćwiczenia pomagał nauczyciel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Przygotowane zostały 2 ciasta, stanowisko pracy zostało przygotowane zgodnie z założeniami. Ćwiczenie było wykonane poprawnie, z niewielką pomocą nauczyciela,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wykonane 2 ciasta. Stanowisko pracy, tempo pracy, organizacja była bardzo dobra. Wszystkie zasady HACCP były przestrzegane.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1343848"/>
                  </a:ext>
                </a:extLst>
              </a:tr>
              <a:tr h="1095934">
                <a:tc>
                  <a:txBody>
                    <a:bodyPr/>
                    <a:lstStyle/>
                    <a:p>
                      <a:r>
                        <a:rPr lang="pl-PL" dirty="0"/>
                        <a:t>Ocena organoleptyczna,</a:t>
                      </a:r>
                    </a:p>
                    <a:p>
                      <a:r>
                        <a:rPr lang="pl-PL" dirty="0"/>
                        <a:t>prezentacja </a:t>
                      </a:r>
                    </a:p>
                    <a:p>
                      <a:r>
                        <a:rPr lang="pl-PL" dirty="0"/>
                        <a:t>ćwiczenia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Ciasta wyszły smaczne, słaba prezentacja ciast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Ciasta smaczne prezentacja i omówienie ciasta zadawalające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Ciasta wyszły bardzo smaczne z ładną prezentacją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0716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124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488A8EB-3BAD-45E9-BACD-EBA84D5A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42628"/>
            <a:ext cx="10178322" cy="929581"/>
          </a:xfrm>
        </p:spPr>
        <p:txBody>
          <a:bodyPr/>
          <a:lstStyle/>
          <a:p>
            <a:r>
              <a:rPr lang="pl-PL" dirty="0"/>
              <a:t>Ewaluacja- ocena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3DEEB476-ACA8-4982-B025-9C37A2D7D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768098"/>
              </p:ext>
            </p:extLst>
          </p:nvPr>
        </p:nvGraphicFramePr>
        <p:xfrm>
          <a:off x="2491408" y="1457739"/>
          <a:ext cx="8044070" cy="3882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2035">
                  <a:extLst>
                    <a:ext uri="{9D8B030D-6E8A-4147-A177-3AD203B41FA5}">
                      <a16:colId xmlns:a16="http://schemas.microsoft.com/office/drawing/2014/main" xmlns="" val="2788859995"/>
                    </a:ext>
                  </a:extLst>
                </a:gridCol>
                <a:gridCol w="4022035">
                  <a:extLst>
                    <a:ext uri="{9D8B030D-6E8A-4147-A177-3AD203B41FA5}">
                      <a16:colId xmlns:a16="http://schemas.microsoft.com/office/drawing/2014/main" xmlns="" val="3153672490"/>
                    </a:ext>
                  </a:extLst>
                </a:gridCol>
              </a:tblGrid>
              <a:tr h="554698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Ilość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Ocena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891404"/>
                  </a:ext>
                </a:extLst>
              </a:tr>
              <a:tr h="554698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8614387"/>
                  </a:ext>
                </a:extLst>
              </a:tr>
              <a:tr h="554698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1577322"/>
                  </a:ext>
                </a:extLst>
              </a:tr>
              <a:tr h="554698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528272"/>
                  </a:ext>
                </a:extLst>
              </a:tr>
              <a:tr h="554698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3614855"/>
                  </a:ext>
                </a:extLst>
              </a:tr>
              <a:tr h="554698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Bardzo 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739650"/>
                  </a:ext>
                </a:extLst>
              </a:tr>
              <a:tr h="554698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Celujący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1829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5126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348AF50-6086-44DB-885D-5EF191AE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956085"/>
          </a:xfrm>
        </p:spPr>
        <p:txBody>
          <a:bodyPr>
            <a:normAutofit/>
          </a:bodyPr>
          <a:lstStyle/>
          <a:p>
            <a:r>
              <a:rPr lang="pl-PL" dirty="0"/>
              <a:t>Konkluzja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263814A-BB15-49DD-9DAD-834D2CB42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38469"/>
            <a:ext cx="10178322" cy="4541123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pl-PL" sz="2600" dirty="0"/>
              <a:t>Ciasta parzone zwane potocznie ciastami ptysiowymi</a:t>
            </a:r>
            <a:r>
              <a:rPr lang="pl-PL" sz="2600" i="0" dirty="0"/>
              <a:t> stanowią ważną częś</a:t>
            </a:r>
            <a:r>
              <a:rPr lang="pl-PL" sz="2600" dirty="0"/>
              <a:t>ć w produkcji cukierniczej. Należy poświęcić dużo uwagi na specyficzne i wyjątkowe  przygotowanie ciasta o właściwej konsystencji, strukturze i smakowitości . Ciasta parzone są popularnymi i chętnie kupowanymi wyrobami cukierniczymi.</a:t>
            </a:r>
            <a:endParaRPr lang="pl-PL" sz="2600" i="0" dirty="0"/>
          </a:p>
          <a:p>
            <a:pPr marL="393192" lvl="1" indent="0">
              <a:buNone/>
            </a:pPr>
            <a:r>
              <a:rPr lang="pl-PL" sz="2600" dirty="0"/>
              <a:t> </a:t>
            </a:r>
            <a:r>
              <a:rPr lang="pl-PL" sz="2600" i="0" dirty="0"/>
              <a:t>Dzięki Waszym  prezentacjom wiesz:</a:t>
            </a:r>
          </a:p>
          <a:p>
            <a:r>
              <a:rPr lang="pl-PL" sz="2600" dirty="0"/>
              <a:t>Dowiedziałeś się jakie są rodzaje ciasta ptysiowego</a:t>
            </a:r>
          </a:p>
          <a:p>
            <a:r>
              <a:rPr lang="pl-PL" sz="2600" dirty="0"/>
              <a:t>Poznałeś etapy produkcji poszczególnych ciast </a:t>
            </a:r>
          </a:p>
          <a:p>
            <a:r>
              <a:rPr lang="pl-PL" sz="2600" dirty="0"/>
              <a:t>Dowiedziałeś jakie zastosowanie mają ciasta parzone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74003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2C94766-DCF2-4A8F-9850-BBD44672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56085"/>
          </a:xfrm>
        </p:spPr>
        <p:txBody>
          <a:bodyPr/>
          <a:lstStyle/>
          <a:p>
            <a:r>
              <a:rPr lang="pl-PL" dirty="0"/>
              <a:t>Konkluzja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E9BD813-4D40-4F9C-A4B8-A815CDC6E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38471"/>
            <a:ext cx="9456079" cy="4541122"/>
          </a:xfr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Poznałeś asortyment wyrobów cukierniczych z ciasta parzonego 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Dowiedziałeś się jak przygotować np. ptysie, eklery, groszek ptysiowy, karpatkę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Nauczyliście się współpracować w grupie 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Dowiedziałeś się jak za pomocą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internetu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znajdować receptury i wykorzystywać je w domu oraz dalszej pracy zawodowej jako kucharz i cukiernik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2303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DE5D15-8BDF-4BD9-8F21-3C5DD039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28363"/>
          </a:xfrm>
        </p:spPr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A8140E6-98BB-47DB-9E72-C4F0E2027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10749"/>
            <a:ext cx="9270548" cy="4368844"/>
          </a:xfr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Uczniowie najlepiej jeśli dobiorą się sami w grupy 2 osobowe. Należy zwrócić uwagę uczniom żeby przynajmniej jeden z nich miał odpowiedni program do wykonania prezentacji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Nauczyciel powinien dokładnie wyjaśnić temat zadania, na co uczniowie powinni zwrócić szczególną uwagę podczas pisania pracy. W części drugiej nauczyciel jest zobowiązany do przeprowadzenia krótkiego szkolenia bhp przed przystąpieniem do części praktycznej.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949963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7FF67C-31A2-4412-A989-EEFD0A2F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2589"/>
          </a:xfrm>
        </p:spPr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04AFC1E-F1C6-471D-8B36-0F58AB75A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64974"/>
            <a:ext cx="10178322" cy="4890051"/>
          </a:xfrm>
        </p:spPr>
        <p:txBody>
          <a:bodyPr>
            <a:normAutofit lnSpcReduction="10000"/>
          </a:bodyPr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Nauczyciel powinien przedstawić plusy i minusy korzystania z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internetu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, zwrócić szczególną uwagę na ewentualne zagrożenia i niebezpieczeństwa wynikające z korzystania z sieci.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Podczas omawiania tematu nauczyciel może pomóc uczniom wspólnie stworzyć roboczy plan pracy. W celu uniknięcia błędów merytorycznych uczniowie powinni wspierać się podręcznikiem przedmiotowym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Czas wykonania projektu powinien być dostosowany do możliwości uczniów. Część teoretyczna (około 2 tygodni), część praktyczna powinna odbyć się w pracowni gastronomicznej i nie przekraczać 3 godzin zegarowych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1939276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C5CE06-0B1C-4B8E-B46F-89529E9F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B78DFF4-40D2-4BBC-9588-C36E0622F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364973"/>
            <a:ext cx="4800600" cy="4837043"/>
          </a:xfrm>
        </p:spPr>
        <p:txBody>
          <a:bodyPr>
            <a:normAutofit/>
          </a:bodyPr>
          <a:lstStyle/>
          <a:p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Dobrze było by rozpowszechnić przygotowane receptury np. na stronie internetowej szkoły w specjalnej zakładce, zaproszenie kolegów i koleżanki oraz dyrekcję i nauczycieli na wspólną degustacje wykonanych potraw. 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1E59CD83-1B7D-4FC9-823C-5F80AEC8CF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69426" y="1364973"/>
            <a:ext cx="3765274" cy="510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0864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2280378-CCA5-481C-9114-6647D0B0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powodzenia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8A6804BC-25D9-4D06-AB93-8786D5BA9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567" y="1392238"/>
            <a:ext cx="6519056" cy="488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66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2DA5C4FA-9635-4132-87A7-86EEC75F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7998339" cy="1313893"/>
          </a:xfrm>
        </p:spPr>
        <p:txBody>
          <a:bodyPr>
            <a:normAutofit fontScale="90000"/>
          </a:bodyPr>
          <a:lstStyle/>
          <a:p>
            <a:r>
              <a:rPr lang="pl-PL"/>
              <a:t>Ciasto parzone </a:t>
            </a:r>
            <a:br>
              <a:rPr lang="pl-PL"/>
            </a:br>
            <a:r>
              <a:rPr lang="pl-PL"/>
              <a:t>asortyment wypieków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88E885D-2BB9-41FC-8F0B-56DC99806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054087"/>
            <a:ext cx="4800600" cy="3851413"/>
          </a:xfrm>
        </p:spPr>
        <p:txBody>
          <a:bodyPr/>
          <a:lstStyle/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Web Quest przeznaczony dla uczniów niesłyszących w ramach zajęć pracowni cukierniczej i gastronomicznej                              Szkoły Branżowej I stopnia ,              </a:t>
            </a:r>
          </a:p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w zawodach: cukiernik i kucharz                        </a:t>
            </a:r>
          </a:p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dla  klas I, II 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063EDB69-9382-4124-B8BC-242C90FB32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8450" y="2054087"/>
            <a:ext cx="4800600" cy="384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3090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E97CAB9-140B-4EA9-97D9-E78AD5B21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Projekt „</a:t>
            </a:r>
            <a:r>
              <a:rPr lang="pl-PL" b="0" i="0">
                <a:effectLst/>
              </a:rPr>
              <a:t>Innowacyjne narzędzia w edukacji zawodowej dla niesłyszących</a:t>
            </a:r>
            <a:r>
              <a:rPr lang="pl-PL"/>
              <a:t>” </a:t>
            </a:r>
            <a:r>
              <a:rPr lang="pl-PL" dirty="0"/>
              <a:t>korzysta z dofinansowania otrzymanego od Islandii, Liechtensteinu i Norwegii w ramach funduszy EOG.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5863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7CD7E32-FF5D-45B0-97EC-3A0F0CCC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8793470" cy="982589"/>
          </a:xfrm>
        </p:spPr>
        <p:txBody>
          <a:bodyPr/>
          <a:lstStyle/>
          <a:p>
            <a:r>
              <a:rPr lang="pl-PL" dirty="0"/>
              <a:t>Spis treści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F5441A-DBCE-4036-9F80-E84BB9D3D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64975"/>
            <a:ext cx="10178322" cy="4514618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Wprowadzenie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Zadania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Proces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Źródła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Ewaluacja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Konkluzja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Poradnik dla nauczyciela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5716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EA952456-DAB1-436A-8262-D0FB6C0D7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48850"/>
          </a:xfrm>
        </p:spPr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2A3360F0-CDC5-4DA2-B5A1-C57B2CDAC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431235"/>
            <a:ext cx="4586909" cy="44742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Witajcie młodzi cukiernicy !!!!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Czy lubicie ciasta z masami,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       kremami, bitą śmietaną, posypane cukrem pudrem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400" dirty="0">
                <a:solidFill>
                  <a:srgbClr val="455F51"/>
                </a:solidFill>
                <a:latin typeface="Palatino Linotype" panose="02040502050505030304"/>
              </a:rPr>
              <a:t>Co wolicie ptysie czy eklery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  Jaki jest wasze ulubione ciasto parzone (ptysiowe)?</a:t>
            </a:r>
          </a:p>
          <a:p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86C0382A-05C9-4D24-BEA4-2C6492AFDC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57558" y="839787"/>
            <a:ext cx="3377142" cy="50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35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1DE79D-6B0C-46AB-B2FD-EEEE55CE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16C03235-B46E-462A-B741-D8E352C89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364974"/>
            <a:ext cx="4800600" cy="4540526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Czy wiecie że ciasto ptysiowe jest wyjątkowe, poprzez sposób wykonania?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Czy wiecie jak wygląda ciasto parzone ?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Czy wiecie czym różni się ptyś od eklera?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Jakie popularne ciasto ma w swojej nazwie polskie góry ?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E21A2E9F-3F30-40F5-9FCE-6D40658A29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1461" y="1152939"/>
            <a:ext cx="3361934" cy="504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729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A075BCF-986F-4E99-85CA-797E8A075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89824"/>
          </a:xfrm>
        </p:spPr>
        <p:txBody>
          <a:bodyPr>
            <a:normAutofit/>
          </a:bodyPr>
          <a:lstStyle/>
          <a:p>
            <a:r>
              <a:rPr lang="pl-PL" dirty="0"/>
              <a:t>Zadanie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1B1AF09-2769-4740-A310-45B87787E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616765"/>
            <a:ext cx="4800600" cy="428873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sz="2200" dirty="0">
                <a:solidFill>
                  <a:srgbClr val="455F51"/>
                </a:solidFill>
                <a:latin typeface="Palatino Linotype" panose="02040502050505030304"/>
              </a:rPr>
              <a:t>  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Wasze zadanie będzie składało się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sz="2200" dirty="0">
                <a:solidFill>
                  <a:srgbClr val="455F51"/>
                </a:solidFill>
                <a:latin typeface="Palatino Linotype" panose="02040502050505030304"/>
              </a:rPr>
              <a:t>       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z dwóch części: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Części teoretycznej dotyczącej wykonania prezentacji w PowerPoint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na temat: „</a:t>
            </a:r>
            <a:r>
              <a:rPr lang="pl-PL" sz="2400" dirty="0"/>
              <a:t>Ciasto parzone </a:t>
            </a:r>
            <a:br>
              <a:rPr lang="pl-PL" sz="2400" dirty="0"/>
            </a:br>
            <a:r>
              <a:rPr lang="pl-PL" sz="2400" dirty="0"/>
              <a:t>asortyment wypieków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Części praktycznej- polegającej      na wykonaniu wypieków z ciasta parzonego (ptysiowego) </a:t>
            </a:r>
          </a:p>
          <a:p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0262A591-3A09-4F52-892E-C44B5D729F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42249" y="1616765"/>
            <a:ext cx="2859157" cy="42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9815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7CA0955-6CF7-450A-8116-C900C7D7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91B9EBB-C762-4AE6-86E5-477DF28C1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Proces przygotowania pierwszej części zadania: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Zadanie to będziecie wykonywać w parach,                                                                                            Waszym celem będzie przygotowanie prezentacji multimedialnej.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Każda prezentacja ma zawierać: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Imię i nazwisko autorów prezentacji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Temat prezentacji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1529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CC347A0-6250-4820-8328-AC2BACD4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55090"/>
            <a:ext cx="10178322" cy="1492132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C0EFCF44-F3A5-457A-AA83-FBA5F0EFE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37481"/>
            <a:ext cx="8997791" cy="454211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ea typeface="+mn-ea"/>
                <a:cs typeface="+mn-cs"/>
              </a:rPr>
              <a:t>Najważniejsze zagadnienia dotyczące omawianego tematu:</a:t>
            </a:r>
          </a:p>
          <a:p>
            <a:r>
              <a:rPr lang="pl-PL" sz="2400" dirty="0"/>
              <a:t>Charakterystyka ciasta parzonego </a:t>
            </a:r>
          </a:p>
          <a:p>
            <a:r>
              <a:rPr lang="pl-PL" sz="2400" dirty="0"/>
              <a:t>Składniki i sposób wytwarzania ciasta parzonego</a:t>
            </a:r>
          </a:p>
          <a:p>
            <a:r>
              <a:rPr lang="pl-PL" sz="2400" dirty="0"/>
              <a:t>Charakterystyka i sporządzanie wyrobów z ciasta parzonego </a:t>
            </a:r>
          </a:p>
          <a:p>
            <a:r>
              <a:rPr lang="pl-PL" sz="2400" dirty="0"/>
              <a:t>Asortyment wyrobów cukierniczych z ciasta ptysiowego (groszek ptysiowy, paluszki, pierścienie, </a:t>
            </a:r>
            <a:r>
              <a:rPr lang="pl-PL" sz="2400" dirty="0" err="1"/>
              <a:t>profiterolki</a:t>
            </a:r>
            <a:r>
              <a:rPr lang="pl-PL" sz="2400" dirty="0"/>
              <a:t>, ptysie, łabędzie, eklery, grzybki, gniazdka poznańskie, karpatki  </a:t>
            </a:r>
          </a:p>
        </p:txBody>
      </p:sp>
    </p:spTree>
    <p:extLst>
      <p:ext uri="{BB962C8B-B14F-4D97-AF65-F5344CB8AC3E}">
        <p14:creationId xmlns:p14="http://schemas.microsoft.com/office/powerpoint/2010/main" xmlns="" val="369704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82A2991-B6BB-4CED-A380-9498C82E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4712AD4D-E494-40CD-9DE3-AF0FDADAB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28299"/>
            <a:ext cx="9688644" cy="4651293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Proces przygotowania drugiej części zadania: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Zadanie to będziecie wykonywać w parach, waszym celem będzie wybranie z prezentacji multimedialnej dwóch receptur na ciasta i wykonanie ich w pracowni cukierniczej lub gastronomicznej.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 tym celu musicie:</a:t>
            </a:r>
          </a:p>
          <a:p>
            <a:pPr marL="850392" marR="0" lvl="1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Gill Sans MT" panose="020B0502020104020203" pitchFamily="34" charset="0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Wybrać 2 receptury z prezentacji </a:t>
            </a:r>
          </a:p>
          <a:p>
            <a:pPr marL="850392" marR="0" lvl="1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Gill Sans MT" panose="020B0502020104020203" pitchFamily="34" charset="0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Przygotować zapotrzebowanie na surowce</a:t>
            </a:r>
          </a:p>
          <a:p>
            <a:pPr marL="850392" marR="0" lvl="1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Gill Sans MT" panose="020B0502020104020203" pitchFamily="34" charset="0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Przygotować niezbędny sprzęt do wykonania ćwiczenia </a:t>
            </a:r>
          </a:p>
          <a:p>
            <a:pPr marL="850392" marR="0" lvl="1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Gill Sans MT" panose="020B0502020104020203" pitchFamily="34" charset="0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Wykonać ćwiczenie zgodnie z zasadami HACCP </a:t>
            </a:r>
          </a:p>
          <a:p>
            <a:pPr marL="850392" marR="0" lvl="1" indent="-4572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Gill Sans MT" panose="020B0502020104020203" pitchFamily="34" charset="0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Przeprowadzić prezentację i degustację ciast</a:t>
            </a:r>
          </a:p>
        </p:txBody>
      </p:sp>
    </p:spTree>
    <p:extLst>
      <p:ext uri="{BB962C8B-B14F-4D97-AF65-F5344CB8AC3E}">
        <p14:creationId xmlns:p14="http://schemas.microsoft.com/office/powerpoint/2010/main" xmlns="" val="2471293546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71</TotalTime>
  <Words>891</Words>
  <Application>Microsoft Office PowerPoint</Application>
  <PresentationFormat>Niestandardowy</PresentationFormat>
  <Paragraphs>131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Znaczek</vt:lpstr>
      <vt:lpstr>Ciasto parzone  asortyment wypieków</vt:lpstr>
      <vt:lpstr>Ciasto parzone  asortyment wypieków</vt:lpstr>
      <vt:lpstr>Spis treści </vt:lpstr>
      <vt:lpstr>wprowadzenie</vt:lpstr>
      <vt:lpstr>wprowadzenie</vt:lpstr>
      <vt:lpstr>Zadanie </vt:lpstr>
      <vt:lpstr>Proces </vt:lpstr>
      <vt:lpstr>proces</vt:lpstr>
      <vt:lpstr>proces</vt:lpstr>
      <vt:lpstr>Źródła </vt:lpstr>
      <vt:lpstr>Ewaluacja części I teoretycznej </vt:lpstr>
      <vt:lpstr>Ewaluacja części II teoretycznej </vt:lpstr>
      <vt:lpstr>Ewaluacja- ocena</vt:lpstr>
      <vt:lpstr>Konkluzja </vt:lpstr>
      <vt:lpstr>Konkluzja </vt:lpstr>
      <vt:lpstr>Poradnik dla nauczyciela</vt:lpstr>
      <vt:lpstr>Poradnik dla nauczyciela</vt:lpstr>
      <vt:lpstr>Poradnik dla nauczyciela</vt:lpstr>
      <vt:lpstr>powodzenia</vt:lpstr>
      <vt:lpstr>Projekt „Innowacyjne narzędzia w edukacji zawodowej dla niesłyszących” korzysta z dofinansowania otrzymanego od Islandii, Liechtensteinu i Norwegii w ramach funduszy EOG.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Ciasto parzone  asortyment wypieków</dc:title>
  <dc:creator>Danusia</dc:creator>
  <cp:lastModifiedBy>Konrad1</cp:lastModifiedBy>
  <cp:revision>16</cp:revision>
  <dcterms:created xsi:type="dcterms:W3CDTF">2020-08-22T13:30:35Z</dcterms:created>
  <dcterms:modified xsi:type="dcterms:W3CDTF">2021-08-29T20:01:22Z</dcterms:modified>
</cp:coreProperties>
</file>